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4" r:id="rId3"/>
    <p:sldId id="378" r:id="rId4"/>
    <p:sldId id="347" r:id="rId5"/>
    <p:sldId id="300" r:id="rId6"/>
    <p:sldId id="357" r:id="rId7"/>
    <p:sldId id="361" r:id="rId8"/>
    <p:sldId id="355" r:id="rId9"/>
    <p:sldId id="375" r:id="rId10"/>
    <p:sldId id="363" r:id="rId11"/>
    <p:sldId id="370" r:id="rId12"/>
    <p:sldId id="376" r:id="rId13"/>
    <p:sldId id="364" r:id="rId14"/>
    <p:sldId id="377" r:id="rId15"/>
    <p:sldId id="365" r:id="rId16"/>
    <p:sldId id="373" r:id="rId17"/>
    <p:sldId id="374" r:id="rId18"/>
    <p:sldId id="380" r:id="rId19"/>
    <p:sldId id="381" r:id="rId20"/>
    <p:sldId id="337" r:id="rId21"/>
    <p:sldId id="382" r:id="rId22"/>
    <p:sldId id="279" r:id="rId23"/>
    <p:sldId id="372" r:id="rId24"/>
    <p:sldId id="319" r:id="rId25"/>
    <p:sldId id="368" r:id="rId26"/>
    <p:sldId id="36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746B"/>
    <a:srgbClr val="C3797D"/>
    <a:srgbClr val="C2797D"/>
    <a:srgbClr val="E08C8C"/>
    <a:srgbClr val="F39A96"/>
    <a:srgbClr val="91B73C"/>
    <a:srgbClr val="6BC7CA"/>
    <a:srgbClr val="CD90FB"/>
    <a:srgbClr val="F07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73611" autoAdjust="0"/>
  </p:normalViewPr>
  <p:slideViewPr>
    <p:cSldViewPr snapToGrid="0" showGuides="1">
      <p:cViewPr>
        <p:scale>
          <a:sx n="93" d="100"/>
          <a:sy n="93" d="100"/>
        </p:scale>
        <p:origin x="14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ru-RU" smtClean="0"/>
              <a:t>27.05.2019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ru-RU" smtClean="0"/>
              <a:t>27.05.2019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34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20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044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74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21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854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76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996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231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661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79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167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762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443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90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175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5133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030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839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248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743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20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12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3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1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15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4596-3085-4BB2-8F53-0564AA69708A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dirty="0"/>
              <a:t>Billion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dirty="0"/>
              <a:t>Billion</a:t>
            </a:r>
            <a:endParaRPr lang="ru-RU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dirty="0"/>
              <a:t>Billion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2</a:t>
            </a:r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r>
              <a:rPr lang="ru-RU" dirty="0"/>
              <a:t>я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 err="1"/>
              <a:t>victoria@fabrikam.com</a:t>
            </a:r>
            <a:endParaRPr lang="ru-RU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Phone:</a:t>
            </a:r>
            <a:endParaRPr lang="ru-R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404-555-0115</a:t>
            </a:r>
            <a:endParaRPr lang="ru-RU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Website:</a:t>
            </a:r>
            <a:endParaRPr lang="ru-RU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www.fabrikam.com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A9C29-DD8E-4518-B4D3-44806885A5F9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FOOADDTER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dirty="0"/>
              <a:t>Click to edit title style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23D0A551-48C9-48F6-BF4E-DE641842128B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A551-48C9-48F6-BF4E-DE641842128B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B3BF-9C89-4723-AE4C-8AC5E6572CE2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3435D83B-8639-4535-9E2A-6F2776DA544B}" type="datetime1">
              <a:rPr lang="en-US" smtClean="0"/>
              <a:t>5/27/19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9.tiff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8C119A6-A268-E948-97D9-A6A85E7C3E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32033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A233A0B-DFFA-7A4A-941A-D753C05D8979}"/>
              </a:ext>
            </a:extLst>
          </p:cNvPr>
          <p:cNvSpPr txBox="1">
            <a:spLocks/>
          </p:cNvSpPr>
          <p:nvPr/>
        </p:nvSpPr>
        <p:spPr>
          <a:xfrm>
            <a:off x="0" y="4941881"/>
            <a:ext cx="12320337" cy="1348720"/>
          </a:xfrm>
          <a:prstGeom prst="rect">
            <a:avLst/>
          </a:prstGeom>
          <a:gradFill flip="none" rotWithShape="1">
            <a:gsLst>
              <a:gs pos="6000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Where is everyone?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8F58B-FB10-6544-9166-FFECEBA30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57"/>
          <a:stretch/>
        </p:blipFill>
        <p:spPr>
          <a:xfrm>
            <a:off x="2317415" y="0"/>
            <a:ext cx="7525085" cy="46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23" y="160420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Accuracy of the models: predictions compared to the known floors in the Validation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67380"/>
              </p:ext>
            </p:extLst>
          </p:nvPr>
        </p:nvGraphicFramePr>
        <p:xfrm>
          <a:off x="1328423" y="1340069"/>
          <a:ext cx="9611125" cy="51077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911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389179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547287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  <a:gridCol w="2406748">
                  <a:extLst>
                    <a:ext uri="{9D8B030D-6E8A-4147-A177-3AD203B41FA5}">
                      <a16:colId xmlns:a16="http://schemas.microsoft.com/office/drawing/2014/main" val="3365730919"/>
                    </a:ext>
                  </a:extLst>
                </a:gridCol>
              </a:tblGrid>
              <a:tr h="15923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Building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Building 1</a:t>
                      </a:r>
                      <a:endPara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77806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RF</a:t>
                      </a:r>
                    </a:p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  <a:p>
                      <a:pPr algn="ctr"/>
                      <a:r>
                        <a:rPr lang="en-US" sz="3600" dirty="0"/>
                        <a:t>Kappa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0.914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GB" sz="3600" dirty="0">
                          <a:effectLst/>
                        </a:rPr>
                        <a:t>0.879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0.7467</a:t>
                      </a: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0.6358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  <a:p>
                      <a:pPr algn="ctr"/>
                      <a:r>
                        <a:rPr lang="en-US" sz="3600" dirty="0"/>
                        <a:t>0.7868</a:t>
                      </a:r>
                    </a:p>
                    <a:p>
                      <a:pPr algn="ctr"/>
                      <a:r>
                        <a:rPr lang="en-US" sz="3600" dirty="0"/>
                        <a:t>0.7092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50085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GBM</a:t>
                      </a:r>
                    </a:p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  <a:p>
                      <a:pPr algn="ctr"/>
                      <a:r>
                        <a:rPr lang="en-US" sz="3600" dirty="0"/>
                        <a:t>Kappa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0.8673</a:t>
                      </a: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0.8135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0.7072</a:t>
                      </a: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0.5814</a:t>
                      </a:r>
                      <a:r>
                        <a:rPr lang="en-GB" sz="3200" dirty="0">
                          <a:effectLst/>
                        </a:rPr>
                        <a:t> 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  <a:p>
                      <a:pPr algn="ctr"/>
                      <a:r>
                        <a:rPr lang="en-US" sz="3600" b="0" dirty="0"/>
                        <a:t>0.8309</a:t>
                      </a:r>
                    </a:p>
                    <a:p>
                      <a:pPr algn="ctr"/>
                      <a:r>
                        <a:rPr lang="en-US" sz="3600" b="0" dirty="0"/>
                        <a:t>0.7679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BEDE23A1-BB77-AC40-A249-E2ED591AD1C0}"/>
              </a:ext>
            </a:extLst>
          </p:cNvPr>
          <p:cNvSpPr/>
          <p:nvPr/>
        </p:nvSpPr>
        <p:spPr>
          <a:xfrm>
            <a:off x="4005117" y="2852854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F29E3189-61B9-C846-B580-E8E427A36EBB}"/>
              </a:ext>
            </a:extLst>
          </p:cNvPr>
          <p:cNvSpPr/>
          <p:nvPr/>
        </p:nvSpPr>
        <p:spPr>
          <a:xfrm>
            <a:off x="6532185" y="2852854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C256866C-2C52-C841-8DAA-474F468A5D8F}"/>
              </a:ext>
            </a:extLst>
          </p:cNvPr>
          <p:cNvSpPr/>
          <p:nvPr/>
        </p:nvSpPr>
        <p:spPr>
          <a:xfrm>
            <a:off x="8962273" y="4701050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37" y="18421"/>
            <a:ext cx="10281391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 in Building 2: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35889"/>
              </p:ext>
            </p:extLst>
          </p:nvPr>
        </p:nvGraphicFramePr>
        <p:xfrm>
          <a:off x="1168546" y="2376311"/>
          <a:ext cx="4916385" cy="34932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83277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1249790050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3513042624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8527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2481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521811" y="1466177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74677" y="3238898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381794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194948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32129" y="2456661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261582" y="180990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2292112" y="1759449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341540" y="1764619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43442"/>
              </p:ext>
            </p:extLst>
          </p:nvPr>
        </p:nvGraphicFramePr>
        <p:xfrm>
          <a:off x="6973277" y="2318265"/>
          <a:ext cx="4916385" cy="34932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83277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65880073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503190673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75463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2568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277511" y="1442667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19845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95819" y="377486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13690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39861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9113227" y="178511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8157033" y="178511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243467" y="178969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711" y="1060890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277511" y="1038319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02CC2-327E-AD40-9AFF-C1C9BF5229AA}"/>
              </a:ext>
            </a:extLst>
          </p:cNvPr>
          <p:cNvSpPr txBox="1"/>
          <p:nvPr/>
        </p:nvSpPr>
        <p:spPr>
          <a:xfrm>
            <a:off x="3295422" y="179712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4A780-7410-864A-9EEA-CC368B941A5B}"/>
              </a:ext>
            </a:extLst>
          </p:cNvPr>
          <p:cNvSpPr txBox="1"/>
          <p:nvPr/>
        </p:nvSpPr>
        <p:spPr>
          <a:xfrm>
            <a:off x="558289" y="458610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2E7-0BE9-864C-A387-9877ED048DAB}"/>
              </a:ext>
            </a:extLst>
          </p:cNvPr>
          <p:cNvSpPr txBox="1"/>
          <p:nvPr/>
        </p:nvSpPr>
        <p:spPr>
          <a:xfrm>
            <a:off x="10051376" y="176077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3DF6-F907-B540-A80C-E845D7A24CEB}"/>
              </a:ext>
            </a:extLst>
          </p:cNvPr>
          <p:cNvSpPr txBox="1"/>
          <p:nvPr/>
        </p:nvSpPr>
        <p:spPr>
          <a:xfrm>
            <a:off x="6383638" y="44399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46E344DB-29F6-454F-A764-C875CAD06207}"/>
              </a:ext>
            </a:extLst>
          </p:cNvPr>
          <p:cNvSpPr/>
          <p:nvPr/>
        </p:nvSpPr>
        <p:spPr>
          <a:xfrm>
            <a:off x="6365931" y="5496301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9C5F6-35B3-E84A-9056-55D7FF91E282}"/>
              </a:ext>
            </a:extLst>
          </p:cNvPr>
          <p:cNvSpPr txBox="1"/>
          <p:nvPr/>
        </p:nvSpPr>
        <p:spPr>
          <a:xfrm>
            <a:off x="11070199" y="173349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2394F-61E1-0149-A431-B84FE04C1AC9}"/>
              </a:ext>
            </a:extLst>
          </p:cNvPr>
          <p:cNvSpPr txBox="1"/>
          <p:nvPr/>
        </p:nvSpPr>
        <p:spPr>
          <a:xfrm>
            <a:off x="5244196" y="179712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7EC971-7289-A847-A74F-8BC45B18B5A5}"/>
              </a:ext>
            </a:extLst>
          </p:cNvPr>
          <p:cNvSpPr txBox="1"/>
          <p:nvPr/>
        </p:nvSpPr>
        <p:spPr>
          <a:xfrm>
            <a:off x="6337824" y="512573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42D258-B982-5A41-895C-D8895CCBBE50}"/>
              </a:ext>
            </a:extLst>
          </p:cNvPr>
          <p:cNvSpPr txBox="1"/>
          <p:nvPr/>
        </p:nvSpPr>
        <p:spPr>
          <a:xfrm>
            <a:off x="522814" y="526464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EC8056-1C9E-BA43-A738-2C4BB81C8084}"/>
              </a:ext>
            </a:extLst>
          </p:cNvPr>
          <p:cNvSpPr txBox="1"/>
          <p:nvPr/>
        </p:nvSpPr>
        <p:spPr>
          <a:xfrm>
            <a:off x="6904505" y="5864666"/>
            <a:ext cx="4985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replace the known floors in the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57016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10428760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longitude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41EA4-6811-564C-B960-87CED8D717B3}"/>
              </a:ext>
            </a:extLst>
          </p:cNvPr>
          <p:cNvSpPr txBox="1"/>
          <p:nvPr/>
        </p:nvSpPr>
        <p:spPr>
          <a:xfrm>
            <a:off x="804812" y="1509281"/>
            <a:ext cx="376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the training set </a:t>
            </a:r>
            <a:br>
              <a:rPr lang="en-US" sz="2800" dirty="0"/>
            </a:br>
            <a:r>
              <a:rPr lang="en-US" sz="2800" dirty="0"/>
              <a:t>into three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235D94-DD0C-CE4C-80EB-5556E8B2207D}"/>
              </a:ext>
            </a:extLst>
          </p:cNvPr>
          <p:cNvSpPr txBox="1"/>
          <p:nvPr/>
        </p:nvSpPr>
        <p:spPr>
          <a:xfrm>
            <a:off x="5256387" y="2619689"/>
            <a:ext cx="2104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RF and GBM models for each building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8021C75-4355-1641-9D54-C20C64251ACE}"/>
              </a:ext>
            </a:extLst>
          </p:cNvPr>
          <p:cNvSpPr/>
          <p:nvPr/>
        </p:nvSpPr>
        <p:spPr>
          <a:xfrm>
            <a:off x="4294659" y="3192183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AE7E8-F778-8844-81DB-DD6EA1E75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8546" t="9122" r="40514" b="10264"/>
          <a:stretch/>
        </p:blipFill>
        <p:spPr>
          <a:xfrm>
            <a:off x="2531557" y="2399317"/>
            <a:ext cx="752930" cy="983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AA1CC3-9453-5F46-9D2E-59690D2CCE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5041" y="2577595"/>
            <a:ext cx="846265" cy="6145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F6C6DB6-B114-6D4E-BB07-B043AD10FD1C}"/>
              </a:ext>
            </a:extLst>
          </p:cNvPr>
          <p:cNvSpPr txBox="1"/>
          <p:nvPr/>
        </p:nvSpPr>
        <p:spPr>
          <a:xfrm>
            <a:off x="2261937" y="3465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B69350-1B2C-C546-A06C-58AFAF4E5868}"/>
              </a:ext>
            </a:extLst>
          </p:cNvPr>
          <p:cNvGrpSpPr/>
          <p:nvPr/>
        </p:nvGrpSpPr>
        <p:grpSpPr>
          <a:xfrm>
            <a:off x="2556648" y="3487574"/>
            <a:ext cx="1739749" cy="983851"/>
            <a:chOff x="1280273" y="2399317"/>
            <a:chExt cx="1739749" cy="9838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FE71E6-D258-9F40-A65B-2EEFF2D21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E3D271-5574-874C-9D73-1AC8E2A3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A3863C-3A71-654B-9F42-964680B67555}"/>
              </a:ext>
            </a:extLst>
          </p:cNvPr>
          <p:cNvGrpSpPr/>
          <p:nvPr/>
        </p:nvGrpSpPr>
        <p:grpSpPr>
          <a:xfrm>
            <a:off x="2579683" y="4614402"/>
            <a:ext cx="1739749" cy="983851"/>
            <a:chOff x="1280273" y="2399317"/>
            <a:chExt cx="1739749" cy="9838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C13168-C70A-8241-8173-D1928FD6D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AB4077-7CAE-EE47-9711-CE340961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14B2C0-E2CB-B641-A119-05E44425E2FD}"/>
              </a:ext>
            </a:extLst>
          </p:cNvPr>
          <p:cNvSpPr txBox="1"/>
          <p:nvPr/>
        </p:nvSpPr>
        <p:spPr>
          <a:xfrm>
            <a:off x="8571994" y="1043898"/>
            <a:ext cx="2924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applied to the validation test to predict the longitude</a:t>
            </a:r>
          </a:p>
          <a:p>
            <a:endParaRPr 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C250A1-BED9-444D-84E9-4D623FC2F016}"/>
              </a:ext>
            </a:extLst>
          </p:cNvPr>
          <p:cNvSpPr txBox="1"/>
          <p:nvPr/>
        </p:nvSpPr>
        <p:spPr>
          <a:xfrm>
            <a:off x="162313" y="2700223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C7AF67-1199-4445-871C-E621E49F013C}"/>
              </a:ext>
            </a:extLst>
          </p:cNvPr>
          <p:cNvSpPr txBox="1"/>
          <p:nvPr/>
        </p:nvSpPr>
        <p:spPr>
          <a:xfrm>
            <a:off x="136254" y="4921661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AA5B91-E8DC-EE43-9B2E-AF87A4DB33F6}"/>
              </a:ext>
            </a:extLst>
          </p:cNvPr>
          <p:cNvSpPr txBox="1"/>
          <p:nvPr/>
        </p:nvSpPr>
        <p:spPr>
          <a:xfrm>
            <a:off x="128618" y="3795820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BCD03D-4F6B-EB45-BE8F-6124E5B1CF13}"/>
              </a:ext>
            </a:extLst>
          </p:cNvPr>
          <p:cNvSpPr txBox="1"/>
          <p:nvPr/>
        </p:nvSpPr>
        <p:spPr>
          <a:xfrm>
            <a:off x="10507574" y="4244408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  Building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E13C5A-5D92-0D4D-B5DD-6AFC9DB389DB}"/>
              </a:ext>
            </a:extLst>
          </p:cNvPr>
          <p:cNvSpPr txBox="1"/>
          <p:nvPr/>
        </p:nvSpPr>
        <p:spPr>
          <a:xfrm>
            <a:off x="9240618" y="4227221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 Building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FE2215-8455-7847-88C5-01FFA1E7A4DD}"/>
              </a:ext>
            </a:extLst>
          </p:cNvPr>
          <p:cNvSpPr txBox="1"/>
          <p:nvPr/>
        </p:nvSpPr>
        <p:spPr>
          <a:xfrm>
            <a:off x="7988185" y="4227221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 </a:t>
            </a:r>
            <a:br>
              <a:rPr lang="en-US" dirty="0"/>
            </a:br>
            <a:r>
              <a:rPr lang="en-US" dirty="0"/>
              <a:t>Building 0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2C2F04B-530C-2847-8FE4-E5093A73429A}"/>
              </a:ext>
            </a:extLst>
          </p:cNvPr>
          <p:cNvSpPr/>
          <p:nvPr/>
        </p:nvSpPr>
        <p:spPr>
          <a:xfrm>
            <a:off x="7063136" y="3192182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3A56E0-8122-664A-81B4-E435AF9AD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986" y="2397066"/>
            <a:ext cx="1011674" cy="10680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A6356C-4B1D-2044-A978-EF69BB97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986" y="3395729"/>
            <a:ext cx="1018935" cy="10756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AB772F-5118-8746-A940-00E129AE8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58" y="4503900"/>
            <a:ext cx="1036765" cy="10945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A81226-BCC5-AE4D-9664-C37BC48311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2524" y="2909135"/>
            <a:ext cx="1218941" cy="1218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83D22C-B9F7-2C42-AD91-E888ECF662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1535" y="2919180"/>
            <a:ext cx="1218941" cy="12189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C5B517-B8CC-F04B-A2E8-773D96FF1A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60632" y="2929649"/>
            <a:ext cx="1218941" cy="12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2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 animBg="1"/>
      <p:bldP spid="43" grpId="0"/>
      <p:bldP spid="58" grpId="0"/>
      <p:bldP spid="59" grpId="0"/>
      <p:bldP spid="62" grpId="0"/>
      <p:bldP spid="65" grpId="0"/>
      <p:bldP spid="66" grpId="0"/>
      <p:bldP spid="67" grpId="0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23" y="144378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Accuracy of the models: predictions validated against the known longitude in the Validation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932118"/>
              </p:ext>
            </p:extLst>
          </p:nvPr>
        </p:nvGraphicFramePr>
        <p:xfrm>
          <a:off x="1328423" y="1340069"/>
          <a:ext cx="9611125" cy="4924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911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389179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547287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  <a:gridCol w="2406748">
                  <a:extLst>
                    <a:ext uri="{9D8B030D-6E8A-4147-A177-3AD203B41FA5}">
                      <a16:colId xmlns:a16="http://schemas.microsoft.com/office/drawing/2014/main" val="3365730919"/>
                    </a:ext>
                  </a:extLst>
                </a:gridCol>
              </a:tblGrid>
              <a:tr h="159233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Building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Building 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7780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RF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11.1438</a:t>
                      </a:r>
                      <a:r>
                        <a:rPr lang="en-GB" sz="2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17.6424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0.8654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23.9917</a:t>
                      </a:r>
                    </a:p>
                    <a:p>
                      <a:pPr algn="ctr"/>
                      <a:r>
                        <a:rPr lang="en-US" sz="2400" dirty="0"/>
                        <a:t>0.5544</a:t>
                      </a:r>
                    </a:p>
                    <a:p>
                      <a:pPr algn="ctr"/>
                      <a:r>
                        <a:rPr lang="en-US" sz="2400" dirty="0"/>
                        <a:t>16.1968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50085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GBM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14.8373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0.85417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11.2754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25.0531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0.8611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21.4898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b="0" dirty="0"/>
                        <a:t>25.871</a:t>
                      </a:r>
                    </a:p>
                    <a:p>
                      <a:pPr algn="ctr"/>
                      <a:r>
                        <a:rPr lang="en-US" sz="2400" b="0" dirty="0"/>
                        <a:t>0.6024</a:t>
                      </a:r>
                    </a:p>
                    <a:p>
                      <a:pPr algn="ctr"/>
                      <a:r>
                        <a:rPr lang="en-US" sz="2400" b="0" dirty="0"/>
                        <a:t>19.2860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10156714-0830-FC4C-B14D-38F4B240EBF3}"/>
              </a:ext>
            </a:extLst>
          </p:cNvPr>
          <p:cNvSpPr/>
          <p:nvPr/>
        </p:nvSpPr>
        <p:spPr>
          <a:xfrm>
            <a:off x="430644" y="3170272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48" y="412466"/>
            <a:ext cx="10428760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latitude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41EA4-6811-564C-B960-87CED8D717B3}"/>
              </a:ext>
            </a:extLst>
          </p:cNvPr>
          <p:cNvSpPr txBox="1"/>
          <p:nvPr/>
        </p:nvSpPr>
        <p:spPr>
          <a:xfrm>
            <a:off x="804812" y="1509281"/>
            <a:ext cx="376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the training set </a:t>
            </a:r>
            <a:br>
              <a:rPr lang="en-US" sz="2800" dirty="0"/>
            </a:br>
            <a:r>
              <a:rPr lang="en-US" sz="2800" dirty="0"/>
              <a:t>into three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235D94-DD0C-CE4C-80EB-5556E8B2207D}"/>
              </a:ext>
            </a:extLst>
          </p:cNvPr>
          <p:cNvSpPr txBox="1"/>
          <p:nvPr/>
        </p:nvSpPr>
        <p:spPr>
          <a:xfrm>
            <a:off x="5976109" y="2700223"/>
            <a:ext cx="2104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RF and GBM models for each building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8021C75-4355-1641-9D54-C20C64251ACE}"/>
              </a:ext>
            </a:extLst>
          </p:cNvPr>
          <p:cNvSpPr/>
          <p:nvPr/>
        </p:nvSpPr>
        <p:spPr>
          <a:xfrm>
            <a:off x="4910350" y="3200677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AE7E8-F778-8844-81DB-DD6EA1E75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8546" t="9122" r="40514" b="10264"/>
          <a:stretch/>
        </p:blipFill>
        <p:spPr>
          <a:xfrm>
            <a:off x="3445953" y="2399317"/>
            <a:ext cx="752930" cy="983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AA1CC3-9453-5F46-9D2E-59690D2CCE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9437" y="2577595"/>
            <a:ext cx="846265" cy="6145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F6C6DB6-B114-6D4E-BB07-B043AD10FD1C}"/>
              </a:ext>
            </a:extLst>
          </p:cNvPr>
          <p:cNvSpPr txBox="1"/>
          <p:nvPr/>
        </p:nvSpPr>
        <p:spPr>
          <a:xfrm>
            <a:off x="2261937" y="3465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B69350-1B2C-C546-A06C-58AFAF4E5868}"/>
              </a:ext>
            </a:extLst>
          </p:cNvPr>
          <p:cNvGrpSpPr/>
          <p:nvPr/>
        </p:nvGrpSpPr>
        <p:grpSpPr>
          <a:xfrm>
            <a:off x="3471044" y="3487574"/>
            <a:ext cx="1739749" cy="983851"/>
            <a:chOff x="1280273" y="2399317"/>
            <a:chExt cx="1739749" cy="9838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FE71E6-D258-9F40-A65B-2EEFF2D21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E3D271-5574-874C-9D73-1AC8E2A3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A3863C-3A71-654B-9F42-964680B67555}"/>
              </a:ext>
            </a:extLst>
          </p:cNvPr>
          <p:cNvGrpSpPr/>
          <p:nvPr/>
        </p:nvGrpSpPr>
        <p:grpSpPr>
          <a:xfrm>
            <a:off x="3494079" y="4614402"/>
            <a:ext cx="1739749" cy="983851"/>
            <a:chOff x="1280273" y="2399317"/>
            <a:chExt cx="1739749" cy="9838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C13168-C70A-8241-8173-D1928FD6D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AB4077-7CAE-EE47-9711-CE340961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14B2C0-E2CB-B641-A119-05E44425E2FD}"/>
              </a:ext>
            </a:extLst>
          </p:cNvPr>
          <p:cNvSpPr txBox="1"/>
          <p:nvPr/>
        </p:nvSpPr>
        <p:spPr>
          <a:xfrm>
            <a:off x="8324047" y="1148774"/>
            <a:ext cx="2924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applied to the validation test to predict the latitude</a:t>
            </a:r>
          </a:p>
          <a:p>
            <a:endParaRPr 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C250A1-BED9-444D-84E9-4D623FC2F016}"/>
              </a:ext>
            </a:extLst>
          </p:cNvPr>
          <p:cNvSpPr txBox="1"/>
          <p:nvPr/>
        </p:nvSpPr>
        <p:spPr>
          <a:xfrm>
            <a:off x="162313" y="2700223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C7AF67-1199-4445-871C-E621E49F013C}"/>
              </a:ext>
            </a:extLst>
          </p:cNvPr>
          <p:cNvSpPr txBox="1"/>
          <p:nvPr/>
        </p:nvSpPr>
        <p:spPr>
          <a:xfrm>
            <a:off x="136254" y="4921661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AA5B91-E8DC-EE43-9B2E-AF87A4DB33F6}"/>
              </a:ext>
            </a:extLst>
          </p:cNvPr>
          <p:cNvSpPr txBox="1"/>
          <p:nvPr/>
        </p:nvSpPr>
        <p:spPr>
          <a:xfrm>
            <a:off x="128618" y="3795820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BCD03D-4F6B-EB45-BE8F-6124E5B1CF13}"/>
              </a:ext>
            </a:extLst>
          </p:cNvPr>
          <p:cNvSpPr txBox="1"/>
          <p:nvPr/>
        </p:nvSpPr>
        <p:spPr>
          <a:xfrm>
            <a:off x="10507574" y="4244408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 Building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E13C5A-5D92-0D4D-B5DD-6AFC9DB389DB}"/>
              </a:ext>
            </a:extLst>
          </p:cNvPr>
          <p:cNvSpPr txBox="1"/>
          <p:nvPr/>
        </p:nvSpPr>
        <p:spPr>
          <a:xfrm>
            <a:off x="9240618" y="4227221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Building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FE2215-8455-7847-88C5-01FFA1E7A4DD}"/>
              </a:ext>
            </a:extLst>
          </p:cNvPr>
          <p:cNvSpPr txBox="1"/>
          <p:nvPr/>
        </p:nvSpPr>
        <p:spPr>
          <a:xfrm>
            <a:off x="7988185" y="4227221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</a:t>
            </a:r>
            <a:br>
              <a:rPr lang="en-US" dirty="0"/>
            </a:br>
            <a:r>
              <a:rPr lang="en-US" dirty="0"/>
              <a:t>Building 0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2C2F04B-530C-2847-8FE4-E5093A73429A}"/>
              </a:ext>
            </a:extLst>
          </p:cNvPr>
          <p:cNvSpPr/>
          <p:nvPr/>
        </p:nvSpPr>
        <p:spPr>
          <a:xfrm>
            <a:off x="6873106" y="3497469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3A56E0-8122-664A-81B4-E435AF9AD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382" y="2397066"/>
            <a:ext cx="1011674" cy="10680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A6356C-4B1D-2044-A978-EF69BB97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382" y="3395729"/>
            <a:ext cx="1018935" cy="10756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AB772F-5118-8746-A940-00E129AE8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354" y="4503900"/>
            <a:ext cx="1036765" cy="1094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38AC62-5AFF-8E48-B7BE-BDA5F6C899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71997" y="3092139"/>
            <a:ext cx="1142693" cy="11426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237C92-D8DA-1647-AE6C-846510B66B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97573" y="3084528"/>
            <a:ext cx="1142693" cy="11426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4268EF-C69C-F147-BDDD-21CD139A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56795" y="3053392"/>
            <a:ext cx="1142693" cy="11426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57D56CA-0426-8046-A16E-59B37519A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097" y="2383721"/>
            <a:ext cx="1097024" cy="10970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99D40B-D843-AD4D-BDA8-C13438545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616" y="3522750"/>
            <a:ext cx="1097024" cy="109702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B041E6-FD99-AB46-AF69-7B7BCE6DF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135" y="4661779"/>
            <a:ext cx="1097024" cy="10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 animBg="1"/>
      <p:bldP spid="43" grpId="0"/>
      <p:bldP spid="58" grpId="0"/>
      <p:bldP spid="59" grpId="0"/>
      <p:bldP spid="62" grpId="0"/>
      <p:bldP spid="65" grpId="0"/>
      <p:bldP spid="66" grpId="0"/>
      <p:bldP spid="67" grpId="0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23" y="160420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Accuracy of the models: predictions validated against the known latitude in the Validation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17603"/>
              </p:ext>
            </p:extLst>
          </p:nvPr>
        </p:nvGraphicFramePr>
        <p:xfrm>
          <a:off x="1328423" y="1340069"/>
          <a:ext cx="9611125" cy="4924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911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389179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547287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  <a:gridCol w="2406748">
                  <a:extLst>
                    <a:ext uri="{9D8B030D-6E8A-4147-A177-3AD203B41FA5}">
                      <a16:colId xmlns:a16="http://schemas.microsoft.com/office/drawing/2014/main" val="3365730919"/>
                    </a:ext>
                  </a:extLst>
                </a:gridCol>
              </a:tblGrid>
              <a:tr h="159233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Building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Building 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7780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RF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26.8264</a:t>
                      </a:r>
                      <a:r>
                        <a:rPr lang="en-GB" sz="2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0.7166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23.2988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30.4019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0.7278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24.7370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23.9917</a:t>
                      </a:r>
                    </a:p>
                    <a:p>
                      <a:pPr algn="ctr"/>
                      <a:r>
                        <a:rPr lang="en-US" sz="2400" dirty="0"/>
                        <a:t>0.5544</a:t>
                      </a:r>
                    </a:p>
                    <a:p>
                      <a:pPr algn="ctr"/>
                      <a:r>
                        <a:rPr lang="en-US" sz="2400" dirty="0"/>
                        <a:t>16.1968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50085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GBM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15.5253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0.7779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10.5900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20.1156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0.8168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16.6948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b="0" dirty="0"/>
                        <a:t>22.0241</a:t>
                      </a:r>
                    </a:p>
                    <a:p>
                      <a:pPr algn="ctr"/>
                      <a:r>
                        <a:rPr lang="en-US" sz="2400" b="0" dirty="0"/>
                        <a:t>0.5169</a:t>
                      </a:r>
                    </a:p>
                    <a:p>
                      <a:pPr algn="ctr"/>
                      <a:r>
                        <a:rPr lang="en-US" sz="2400" b="0" dirty="0"/>
                        <a:t>14.2581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17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Longitude predictions: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652A-5D15-E94A-910D-7FF25CA6F94A}"/>
              </a:ext>
            </a:extLst>
          </p:cNvPr>
          <p:cNvSpPr txBox="1"/>
          <p:nvPr/>
        </p:nvSpPr>
        <p:spPr>
          <a:xfrm>
            <a:off x="1847841" y="1701916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C071D-CE44-D64E-8F05-EFD53A7DD357}"/>
              </a:ext>
            </a:extLst>
          </p:cNvPr>
          <p:cNvSpPr txBox="1"/>
          <p:nvPr/>
        </p:nvSpPr>
        <p:spPr>
          <a:xfrm>
            <a:off x="9083485" y="1684984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CB5E5-420E-D941-B072-5F50248337CB}"/>
              </a:ext>
            </a:extLst>
          </p:cNvPr>
          <p:cNvSpPr txBox="1"/>
          <p:nvPr/>
        </p:nvSpPr>
        <p:spPr>
          <a:xfrm>
            <a:off x="5710624" y="1701916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A0299F-B6F0-8340-9261-AF8AA7E2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8091" y="2256837"/>
            <a:ext cx="3242183" cy="2000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EC2A28-C11D-4846-9DCE-8F57CA3330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8091" y="4298809"/>
            <a:ext cx="3242183" cy="20008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B93DC5-CAC4-C547-9F90-ABB3074593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5540" y="2256838"/>
            <a:ext cx="3308751" cy="2041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7B2187-1F01-8E46-823C-17FEE6E29B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4557" y="4298809"/>
            <a:ext cx="3118906" cy="1924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FCBC5A-22CE-5C40-B11F-00E90BAF54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6886" y="2256838"/>
            <a:ext cx="3106203" cy="1916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A3E53-5AE1-F143-A7F8-19924B480B0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55234" y="4298809"/>
            <a:ext cx="3118908" cy="19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1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Latitude predictions: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652A-5D15-E94A-910D-7FF25CA6F94A}"/>
              </a:ext>
            </a:extLst>
          </p:cNvPr>
          <p:cNvSpPr txBox="1"/>
          <p:nvPr/>
        </p:nvSpPr>
        <p:spPr>
          <a:xfrm>
            <a:off x="1847841" y="1701916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C071D-CE44-D64E-8F05-EFD53A7DD357}"/>
              </a:ext>
            </a:extLst>
          </p:cNvPr>
          <p:cNvSpPr txBox="1"/>
          <p:nvPr/>
        </p:nvSpPr>
        <p:spPr>
          <a:xfrm>
            <a:off x="9083485" y="1684984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CB5E5-420E-D941-B072-5F50248337CB}"/>
              </a:ext>
            </a:extLst>
          </p:cNvPr>
          <p:cNvSpPr txBox="1"/>
          <p:nvPr/>
        </p:nvSpPr>
        <p:spPr>
          <a:xfrm>
            <a:off x="5475096" y="1701916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26DD61-8274-A54A-8AAD-8026C2D3C8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999" y="2260559"/>
            <a:ext cx="3060539" cy="1888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9E52F-E560-8B4E-84A6-A7B85804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999" y="4327326"/>
            <a:ext cx="3072697" cy="18962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73F7AA-EE90-B24C-850D-5AE585CD24F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5948" y="2260559"/>
            <a:ext cx="3066561" cy="1892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6A5F73-4178-F148-9E53-5EB73D8F51F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5948" y="4329797"/>
            <a:ext cx="3068693" cy="1893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F7199A-DD34-C540-BDD2-72840E1DCD9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5012" y="2260559"/>
            <a:ext cx="2920490" cy="1802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5D3406-16D3-2443-8B1C-4AEB3CCC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15012" y="4327326"/>
            <a:ext cx="3072697" cy="18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8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Latitude predictions: errors plotted against longitude and latitude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652A-5D15-E94A-910D-7FF25CA6F94A}"/>
              </a:ext>
            </a:extLst>
          </p:cNvPr>
          <p:cNvSpPr txBox="1"/>
          <p:nvPr/>
        </p:nvSpPr>
        <p:spPr>
          <a:xfrm>
            <a:off x="2619086" y="1701916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CB5E5-420E-D941-B072-5F50248337CB}"/>
              </a:ext>
            </a:extLst>
          </p:cNvPr>
          <p:cNvSpPr txBox="1"/>
          <p:nvPr/>
        </p:nvSpPr>
        <p:spPr>
          <a:xfrm>
            <a:off x="8188826" y="1629635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2C1295-1C41-E44B-818F-1F64D35B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2" y="2082581"/>
            <a:ext cx="5387658" cy="3324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4B4FB-3585-E649-9B72-01EDE3E5C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18" y="2034987"/>
            <a:ext cx="5471906" cy="33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2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Building 2: the outliers were assigned to Building 2 but they should be in Building 0 and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652A-5D15-E94A-910D-7FF25CA6F94A}"/>
              </a:ext>
            </a:extLst>
          </p:cNvPr>
          <p:cNvSpPr txBox="1"/>
          <p:nvPr/>
        </p:nvSpPr>
        <p:spPr>
          <a:xfrm>
            <a:off x="4198918" y="1520992"/>
            <a:ext cx="1542490" cy="38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30565-E654-584B-8245-7EEDE395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10" y="1901657"/>
            <a:ext cx="7532471" cy="4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458606"/>
            <a:ext cx="7577071" cy="1137719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Objective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CDB6FB-4C3E-F04F-84D9-799F367059B7}"/>
              </a:ext>
            </a:extLst>
          </p:cNvPr>
          <p:cNvSpPr txBox="1">
            <a:spLocks/>
          </p:cNvSpPr>
          <p:nvPr/>
        </p:nvSpPr>
        <p:spPr>
          <a:xfrm>
            <a:off x="1242768" y="4523361"/>
            <a:ext cx="2342526" cy="877227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316342-E4C3-3A4A-B481-197F72DC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7" y="2095533"/>
            <a:ext cx="7816762" cy="3173123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Assess the ability of </a:t>
            </a:r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fingerprinting to predict a person’s location.</a:t>
            </a:r>
          </a:p>
          <a:p>
            <a:endParaRPr lang="en-GB" sz="3200" dirty="0">
              <a:solidFill>
                <a:schemeClr val="tx1"/>
              </a:solidFill>
            </a:endParaRPr>
          </a:p>
          <a:p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fingerprinting takes the signals from multiple </a:t>
            </a:r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hotspots within a building to determine location.</a:t>
            </a:r>
          </a:p>
          <a:p>
            <a:pPr marL="514350" indent="-514350">
              <a:buAutoNum type="arabicPeriod"/>
            </a:pPr>
            <a:endParaRPr lang="en-GB" sz="3200" dirty="0"/>
          </a:p>
          <a:p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E413B-8014-204D-BE63-6311283E76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6786" y="2175641"/>
            <a:ext cx="3836679" cy="27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7054208" cy="1085375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8" y="1409714"/>
            <a:ext cx="9917316" cy="3923804"/>
          </a:xfrm>
        </p:spPr>
        <p:txBody>
          <a:bodyPr>
            <a:noAutofit/>
          </a:bodyPr>
          <a:lstStyle/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A combination of RF and GBM models creates the most accurate predictions for a person’s indoor position.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Errors are compounded as the methodology progresses.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Repeat with different models and parameters to see the accuracy results are better –used H2O RF and GBM for speed.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endParaRPr lang="en-GB" sz="2800" b="1" dirty="0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B00B7EF-48D2-234D-9812-AC87468C6E22}"/>
              </a:ext>
            </a:extLst>
          </p:cNvPr>
          <p:cNvSpPr/>
          <p:nvPr/>
        </p:nvSpPr>
        <p:spPr>
          <a:xfrm>
            <a:off x="7892716" y="3347634"/>
            <a:ext cx="3827691" cy="3306896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7054208" cy="1085375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8" y="1520544"/>
            <a:ext cx="9917316" cy="3923804"/>
          </a:xfrm>
        </p:spPr>
        <p:txBody>
          <a:bodyPr>
            <a:noAutofit/>
          </a:bodyPr>
          <a:lstStyle/>
          <a:p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Repeat with different models and parameters to see if get better results –used H2O RF and GBM for speed.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Investigate if more WAPs would increase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endParaRPr lang="en-GB" sz="2800" b="1" dirty="0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B00B7EF-48D2-234D-9812-AC87468C6E22}"/>
              </a:ext>
            </a:extLst>
          </p:cNvPr>
          <p:cNvSpPr/>
          <p:nvPr/>
        </p:nvSpPr>
        <p:spPr>
          <a:xfrm>
            <a:off x="7892716" y="3347634"/>
            <a:ext cx="3827691" cy="3306896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8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752B999-CAEB-49BE-835B-3CF1107C4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646700"/>
            <a:ext cx="11274552" cy="2488386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  <a:p>
            <a:r>
              <a:rPr lang="en-US" sz="3200" dirty="0"/>
              <a:t>Stacey Jackson</a:t>
            </a:r>
          </a:p>
        </p:txBody>
      </p:sp>
    </p:spTree>
    <p:extLst>
      <p:ext uri="{BB962C8B-B14F-4D97-AF65-F5344CB8AC3E}">
        <p14:creationId xmlns:p14="http://schemas.microsoft.com/office/powerpoint/2010/main" val="202694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8C119A6-A268-E948-97D9-A6A85E7C3E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32033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A233A0B-DFFA-7A4A-941A-D753C05D8979}"/>
              </a:ext>
            </a:extLst>
          </p:cNvPr>
          <p:cNvSpPr txBox="1">
            <a:spLocks/>
          </p:cNvSpPr>
          <p:nvPr/>
        </p:nvSpPr>
        <p:spPr>
          <a:xfrm>
            <a:off x="4662" y="960351"/>
            <a:ext cx="12320337" cy="1348720"/>
          </a:xfrm>
          <a:prstGeom prst="rect">
            <a:avLst/>
          </a:prstGeom>
          <a:gradFill flip="none" rotWithShape="1">
            <a:gsLst>
              <a:gs pos="6000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108853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WAP readings for User 6 and Phone 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9D3B5-FB71-6940-BD03-CD587B4988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507" y="2268929"/>
            <a:ext cx="5395563" cy="3329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1FFB6C-E7B2-6B4C-B7C2-CC4BA5F064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0284" y="2268929"/>
            <a:ext cx="5209583" cy="32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35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" y="18421"/>
            <a:ext cx="10281391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 in Building 0: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97365"/>
              </p:ext>
            </p:extLst>
          </p:nvPr>
        </p:nvGraphicFramePr>
        <p:xfrm>
          <a:off x="1168546" y="2725446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1249790050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852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494081" y="1784515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43986" y="3588032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41670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544083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62820" y="2805795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973914" y="209254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2705186" y="21085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754614" y="211375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1093460" y="5620829"/>
            <a:ext cx="505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added to validation set for predicting the longitude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8653"/>
              </p:ext>
            </p:extLst>
          </p:nvPr>
        </p:nvGraphicFramePr>
        <p:xfrm>
          <a:off x="6973277" y="2750515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658800734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754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362034" y="1803976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63070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95819" y="420711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56915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83086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9711741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8489538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476221" y="222194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802" y="1214617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362033" y="1251443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02CC2-327E-AD40-9AFF-C1C9BF5229AA}"/>
              </a:ext>
            </a:extLst>
          </p:cNvPr>
          <p:cNvSpPr txBox="1"/>
          <p:nvPr/>
        </p:nvSpPr>
        <p:spPr>
          <a:xfrm>
            <a:off x="3907998" y="214626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4A780-7410-864A-9EEA-CC368B941A5B}"/>
              </a:ext>
            </a:extLst>
          </p:cNvPr>
          <p:cNvSpPr txBox="1"/>
          <p:nvPr/>
        </p:nvSpPr>
        <p:spPr>
          <a:xfrm>
            <a:off x="558289" y="493524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2E7-0BE9-864C-A387-9877ED048DAB}"/>
              </a:ext>
            </a:extLst>
          </p:cNvPr>
          <p:cNvSpPr txBox="1"/>
          <p:nvPr/>
        </p:nvSpPr>
        <p:spPr>
          <a:xfrm>
            <a:off x="10915897" y="219302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3DF6-F907-B540-A80C-E845D7A24CEB}"/>
              </a:ext>
            </a:extLst>
          </p:cNvPr>
          <p:cNvSpPr txBox="1"/>
          <p:nvPr/>
        </p:nvSpPr>
        <p:spPr>
          <a:xfrm>
            <a:off x="6383638" y="487223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46E344DB-29F6-454F-A764-C875CAD06207}"/>
              </a:ext>
            </a:extLst>
          </p:cNvPr>
          <p:cNvSpPr/>
          <p:nvPr/>
        </p:nvSpPr>
        <p:spPr>
          <a:xfrm>
            <a:off x="0" y="5273925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7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" y="18421"/>
            <a:ext cx="10281391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 in Building 1: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47748"/>
              </p:ext>
            </p:extLst>
          </p:nvPr>
        </p:nvGraphicFramePr>
        <p:xfrm>
          <a:off x="1168546" y="2725446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1249790050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852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494081" y="1784515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43986" y="3588032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41670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544083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62820" y="2805795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973914" y="209254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2705186" y="21085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754614" y="211375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1093460" y="5620829"/>
            <a:ext cx="505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added to validation set for predicting the longitude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30212"/>
              </p:ext>
            </p:extLst>
          </p:nvPr>
        </p:nvGraphicFramePr>
        <p:xfrm>
          <a:off x="6973277" y="2750515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658800734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754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362034" y="1803976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63070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95819" y="420711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56915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83086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9711741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8489538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476221" y="222194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802" y="1214617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362033" y="1251443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02CC2-327E-AD40-9AFF-C1C9BF5229AA}"/>
              </a:ext>
            </a:extLst>
          </p:cNvPr>
          <p:cNvSpPr txBox="1"/>
          <p:nvPr/>
        </p:nvSpPr>
        <p:spPr>
          <a:xfrm>
            <a:off x="3907998" y="214626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4A780-7410-864A-9EEA-CC368B941A5B}"/>
              </a:ext>
            </a:extLst>
          </p:cNvPr>
          <p:cNvSpPr txBox="1"/>
          <p:nvPr/>
        </p:nvSpPr>
        <p:spPr>
          <a:xfrm>
            <a:off x="558289" y="493524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2E7-0BE9-864C-A387-9877ED048DAB}"/>
              </a:ext>
            </a:extLst>
          </p:cNvPr>
          <p:cNvSpPr txBox="1"/>
          <p:nvPr/>
        </p:nvSpPr>
        <p:spPr>
          <a:xfrm>
            <a:off x="10915897" y="219302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3DF6-F907-B540-A80C-E845D7A24CEB}"/>
              </a:ext>
            </a:extLst>
          </p:cNvPr>
          <p:cNvSpPr txBox="1"/>
          <p:nvPr/>
        </p:nvSpPr>
        <p:spPr>
          <a:xfrm>
            <a:off x="6383638" y="487223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46E344DB-29F6-454F-A764-C875CAD06207}"/>
              </a:ext>
            </a:extLst>
          </p:cNvPr>
          <p:cNvSpPr/>
          <p:nvPr/>
        </p:nvSpPr>
        <p:spPr>
          <a:xfrm>
            <a:off x="0" y="5273925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2" y="156193"/>
            <a:ext cx="7577071" cy="1137719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Recommendation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CDB6FB-4C3E-F04F-84D9-799F367059B7}"/>
              </a:ext>
            </a:extLst>
          </p:cNvPr>
          <p:cNvSpPr txBox="1">
            <a:spLocks/>
          </p:cNvSpPr>
          <p:nvPr/>
        </p:nvSpPr>
        <p:spPr>
          <a:xfrm>
            <a:off x="1242768" y="4523361"/>
            <a:ext cx="2342526" cy="877227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316342-E4C3-3A4A-B481-197F72DC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024" y="1293912"/>
            <a:ext cx="9344151" cy="4344818"/>
          </a:xfrm>
        </p:spPr>
        <p:txBody>
          <a:bodyPr>
            <a:noAutofit/>
          </a:bodyPr>
          <a:lstStyle/>
          <a:p>
            <a:endParaRPr lang="en-GB" sz="2800" dirty="0"/>
          </a:p>
          <a:p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fingerprinting is recommended as a method for helping people to navigate a complex interior space without getting lost.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endParaRPr lang="en-GB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endParaRPr lang="en-GB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85B1525D-A757-5046-AA15-3096463B845B}"/>
              </a:ext>
            </a:extLst>
          </p:cNvPr>
          <p:cNvSpPr/>
          <p:nvPr/>
        </p:nvSpPr>
        <p:spPr>
          <a:xfrm>
            <a:off x="7892716" y="3347634"/>
            <a:ext cx="3827691" cy="3306896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2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2" y="-37774"/>
            <a:ext cx="7577071" cy="1137719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CDB6FB-4C3E-F04F-84D9-799F367059B7}"/>
              </a:ext>
            </a:extLst>
          </p:cNvPr>
          <p:cNvSpPr txBox="1">
            <a:spLocks/>
          </p:cNvSpPr>
          <p:nvPr/>
        </p:nvSpPr>
        <p:spPr>
          <a:xfrm>
            <a:off x="1242768" y="4523361"/>
            <a:ext cx="2342526" cy="877227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316342-E4C3-3A4A-B481-197F72DC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003" y="1454662"/>
            <a:ext cx="5221330" cy="4705835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3 buildings with 4 or 5 floors depending on the building.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933 places in the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21,049 sampled points have been captured: 19,938 for training and 1,111 for validation.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520 WAPs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20 users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endParaRPr lang="en-GB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C76BA-D072-5249-97A9-C7B6BC14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29" y="1654141"/>
            <a:ext cx="6481771" cy="4000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A54C4-AF05-AD49-A6D4-14EB0E48ADA6}"/>
              </a:ext>
            </a:extLst>
          </p:cNvPr>
          <p:cNvSpPr txBox="1"/>
          <p:nvPr/>
        </p:nvSpPr>
        <p:spPr>
          <a:xfrm>
            <a:off x="7439187" y="1758161"/>
            <a:ext cx="165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E063D-C4F6-9540-8A10-4D155AD91B60}"/>
              </a:ext>
            </a:extLst>
          </p:cNvPr>
          <p:cNvSpPr txBox="1"/>
          <p:nvPr/>
        </p:nvSpPr>
        <p:spPr>
          <a:xfrm>
            <a:off x="8767826" y="2617900"/>
            <a:ext cx="165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196F0-5F91-6645-9069-AC3819BB7139}"/>
              </a:ext>
            </a:extLst>
          </p:cNvPr>
          <p:cNvSpPr txBox="1"/>
          <p:nvPr/>
        </p:nvSpPr>
        <p:spPr>
          <a:xfrm>
            <a:off x="10295034" y="3438248"/>
            <a:ext cx="165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</p:spTree>
    <p:extLst>
      <p:ext uri="{BB962C8B-B14F-4D97-AF65-F5344CB8AC3E}">
        <p14:creationId xmlns:p14="http://schemas.microsoft.com/office/powerpoint/2010/main" val="24556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731041"/>
            <a:ext cx="8163602" cy="829745"/>
          </a:xfrm>
        </p:spPr>
        <p:txBody>
          <a:bodyPr>
            <a:normAutofit fontScale="90000"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Outcomes from investigating the dataset  applied to training and validation sets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31073-83AA-5F4F-BFB3-20626FCE6945}"/>
              </a:ext>
            </a:extLst>
          </p:cNvPr>
          <p:cNvSpPr txBox="1">
            <a:spLocks/>
          </p:cNvSpPr>
          <p:nvPr/>
        </p:nvSpPr>
        <p:spPr>
          <a:xfrm>
            <a:off x="517304" y="5219826"/>
            <a:ext cx="3144645" cy="1154950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15E47-14A1-9540-92E8-7560C61CB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5557" y="2025677"/>
            <a:ext cx="4357483" cy="404510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WAPs with a mean of 100 (55 in total)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User6’s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WAPs with a variance of lower than 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Relative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Space ID (room)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Timestamp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4D2A6-25BD-FB4C-9CBE-0B9C7D753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17659" r="11891" b="7707"/>
          <a:stretch/>
        </p:blipFill>
        <p:spPr>
          <a:xfrm>
            <a:off x="972706" y="1919218"/>
            <a:ext cx="1060978" cy="1499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F76DF-5881-4B4E-839D-53633C3357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4765" y="2089083"/>
            <a:ext cx="1029615" cy="1031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88928-BF27-9B4C-A847-FEC2A145424F}"/>
              </a:ext>
            </a:extLst>
          </p:cNvPr>
          <p:cNvSpPr txBox="1"/>
          <p:nvPr/>
        </p:nvSpPr>
        <p:spPr>
          <a:xfrm>
            <a:off x="553080" y="3299891"/>
            <a:ext cx="177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Removed</a:t>
            </a:r>
            <a:endParaRPr lang="en-US" sz="2800" b="1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C0E4156-C6FC-BA4E-BA94-2F1D029EB156}"/>
              </a:ext>
            </a:extLst>
          </p:cNvPr>
          <p:cNvSpPr txBox="1">
            <a:spLocks/>
          </p:cNvSpPr>
          <p:nvPr/>
        </p:nvSpPr>
        <p:spPr>
          <a:xfrm>
            <a:off x="8095517" y="1995372"/>
            <a:ext cx="3197098" cy="2846357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WAP values of 100 with -105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23FD6-AA84-8642-995B-DB7C739FCC3C}"/>
              </a:ext>
            </a:extLst>
          </p:cNvPr>
          <p:cNvSpPr txBox="1"/>
          <p:nvPr/>
        </p:nvSpPr>
        <p:spPr>
          <a:xfrm>
            <a:off x="6680986" y="3217051"/>
            <a:ext cx="220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Replaced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603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building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75B5DF-F003-474D-9F0C-D56BC7AF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9" y="1622014"/>
            <a:ext cx="3444734" cy="704091"/>
          </a:xfrm>
        </p:spPr>
        <p:txBody>
          <a:bodyPr>
            <a:noAutofit/>
          </a:bodyPr>
          <a:lstStyle/>
          <a:p>
            <a:r>
              <a:rPr lang="en-GB" sz="24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2ED75-774D-FA4A-9D49-1161E4C9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7849442" y="2643557"/>
            <a:ext cx="1315453" cy="203734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B368C-9FCB-BA49-A97C-24FC5149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08" y="2467649"/>
            <a:ext cx="2738882" cy="1989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021646-F2EC-AC4F-8A30-B83778727747}"/>
              </a:ext>
            </a:extLst>
          </p:cNvPr>
          <p:cNvSpPr txBox="1"/>
          <p:nvPr/>
        </p:nvSpPr>
        <p:spPr>
          <a:xfrm>
            <a:off x="4721336" y="2931795"/>
            <a:ext cx="2027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RF and GBM prediction models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E59FFB-F450-1F49-88D4-FE219E9DDBD7}"/>
              </a:ext>
            </a:extLst>
          </p:cNvPr>
          <p:cNvSpPr/>
          <p:nvPr/>
        </p:nvSpPr>
        <p:spPr>
          <a:xfrm>
            <a:off x="3714273" y="3271847"/>
            <a:ext cx="885515" cy="594300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ADF0518-C290-8147-B8D9-5CB4E7DF66B1}"/>
              </a:ext>
            </a:extLst>
          </p:cNvPr>
          <p:cNvSpPr/>
          <p:nvPr/>
        </p:nvSpPr>
        <p:spPr>
          <a:xfrm>
            <a:off x="6789683" y="3271847"/>
            <a:ext cx="1019352" cy="594300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FADAEC-D746-7B49-86EC-AFA74889CB8C}"/>
              </a:ext>
            </a:extLst>
          </p:cNvPr>
          <p:cNvSpPr txBox="1"/>
          <p:nvPr/>
        </p:nvSpPr>
        <p:spPr>
          <a:xfrm>
            <a:off x="1221701" y="1826103"/>
            <a:ext cx="292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153ED-D998-0847-A87F-5428EDCF55AF}"/>
              </a:ext>
            </a:extLst>
          </p:cNvPr>
          <p:cNvSpPr txBox="1"/>
          <p:nvPr/>
        </p:nvSpPr>
        <p:spPr>
          <a:xfrm>
            <a:off x="1358821" y="4575049"/>
            <a:ext cx="292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520 WAPs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D6F5-8BD5-5F44-B480-033618081530}"/>
              </a:ext>
            </a:extLst>
          </p:cNvPr>
          <p:cNvSpPr txBox="1"/>
          <p:nvPr/>
        </p:nvSpPr>
        <p:spPr>
          <a:xfrm>
            <a:off x="8330332" y="1145528"/>
            <a:ext cx="3270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applied to the validation set to predict the building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9E30B2-808C-AF44-9A68-635CE7722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9164895" y="2609519"/>
            <a:ext cx="1315453" cy="2037347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00A9C0-A22D-344B-9F3B-AE08DBBAB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10495829" y="2609519"/>
            <a:ext cx="1315453" cy="203734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2708E-7346-1248-8A49-E048EDAFCFB4}"/>
              </a:ext>
            </a:extLst>
          </p:cNvPr>
          <p:cNvSpPr txBox="1"/>
          <p:nvPr/>
        </p:nvSpPr>
        <p:spPr>
          <a:xfrm>
            <a:off x="10641862" y="4804858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67E98-1420-B04A-8D7F-0ADB2D74FE53}"/>
              </a:ext>
            </a:extLst>
          </p:cNvPr>
          <p:cNvSpPr txBox="1"/>
          <p:nvPr/>
        </p:nvSpPr>
        <p:spPr>
          <a:xfrm>
            <a:off x="9289473" y="4804858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D06AC6-A33E-E849-8E72-526EBFADA3BD}"/>
              </a:ext>
            </a:extLst>
          </p:cNvPr>
          <p:cNvSpPr txBox="1"/>
          <p:nvPr/>
        </p:nvSpPr>
        <p:spPr>
          <a:xfrm>
            <a:off x="7982784" y="4804858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</p:spTree>
    <p:extLst>
      <p:ext uri="{BB962C8B-B14F-4D97-AF65-F5344CB8AC3E}">
        <p14:creationId xmlns:p14="http://schemas.microsoft.com/office/powerpoint/2010/main" val="10288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/>
      <p:bldP spid="22" grpId="0"/>
      <p:bldP spid="24" grpId="0"/>
      <p:bldP spid="2" grpId="0"/>
      <p:bldP spid="16" grpId="0"/>
      <p:bldP spid="16" grpId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Accuracy of the models: predictions compared to the known buildings in the Validation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11934"/>
              </p:ext>
            </p:extLst>
          </p:nvPr>
        </p:nvGraphicFramePr>
        <p:xfrm>
          <a:off x="1627684" y="1728143"/>
          <a:ext cx="8694186" cy="3743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8898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907226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898062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</a:tblGrid>
              <a:tr h="12479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Kappa</a:t>
                      </a:r>
                      <a:endPara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24794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0.9964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0.9943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24794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0.970297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0.953413</a:t>
                      </a:r>
                      <a:r>
                        <a:rPr lang="en-GB" sz="3200" dirty="0">
                          <a:effectLst/>
                        </a:rPr>
                        <a:t> 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6FB63082-8922-084B-B618-FFC80A03346B}"/>
              </a:ext>
            </a:extLst>
          </p:cNvPr>
          <p:cNvSpPr/>
          <p:nvPr/>
        </p:nvSpPr>
        <p:spPr>
          <a:xfrm>
            <a:off x="482046" y="2809873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" y="18421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building: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810098"/>
              </p:ext>
            </p:extLst>
          </p:nvPr>
        </p:nvGraphicFramePr>
        <p:xfrm>
          <a:off x="1168546" y="2725446"/>
          <a:ext cx="4916385" cy="20959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38795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494081" y="1784515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43986" y="3588032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421273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544083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62820" y="2805795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973914" y="209254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3287069" y="21085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754614" y="211375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1913071" y="4977987"/>
            <a:ext cx="4087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replace the known buildings in the validation set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58402"/>
              </p:ext>
            </p:extLst>
          </p:nvPr>
        </p:nvGraphicFramePr>
        <p:xfrm>
          <a:off x="6973277" y="2750515"/>
          <a:ext cx="4916385" cy="20959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38795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362034" y="1803976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63070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76510" y="4206805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56915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83086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10712145" y="221736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9025300" y="223340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476221" y="222194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802" y="1214617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362033" y="1251443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0883F9AD-3295-D34D-863E-A726691E6382}"/>
              </a:ext>
            </a:extLst>
          </p:cNvPr>
          <p:cNvSpPr/>
          <p:nvPr/>
        </p:nvSpPr>
        <p:spPr>
          <a:xfrm>
            <a:off x="119778" y="4700666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10428760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41EA4-6811-564C-B960-87CED8D717B3}"/>
              </a:ext>
            </a:extLst>
          </p:cNvPr>
          <p:cNvSpPr txBox="1"/>
          <p:nvPr/>
        </p:nvSpPr>
        <p:spPr>
          <a:xfrm>
            <a:off x="804812" y="1509281"/>
            <a:ext cx="376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the training set </a:t>
            </a:r>
            <a:br>
              <a:rPr lang="en-US" sz="2800" dirty="0"/>
            </a:br>
            <a:r>
              <a:rPr lang="en-US" sz="2800" dirty="0"/>
              <a:t>into three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235D94-DD0C-CE4C-80EB-5556E8B2207D}"/>
              </a:ext>
            </a:extLst>
          </p:cNvPr>
          <p:cNvSpPr txBox="1"/>
          <p:nvPr/>
        </p:nvSpPr>
        <p:spPr>
          <a:xfrm>
            <a:off x="4310521" y="3190182"/>
            <a:ext cx="2104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RF and GBM models for each building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8021C75-4355-1641-9D54-C20C64251ACE}"/>
              </a:ext>
            </a:extLst>
          </p:cNvPr>
          <p:cNvSpPr/>
          <p:nvPr/>
        </p:nvSpPr>
        <p:spPr>
          <a:xfrm>
            <a:off x="3254084" y="3629200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AE7E8-F778-8844-81DB-DD6EA1E75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8546" t="9122" r="40514" b="10264"/>
          <a:stretch/>
        </p:blipFill>
        <p:spPr>
          <a:xfrm>
            <a:off x="1280273" y="2399317"/>
            <a:ext cx="752930" cy="983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AA1CC3-9453-5F46-9D2E-59690D2CCE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73757" y="2577595"/>
            <a:ext cx="846265" cy="6145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F6C6DB6-B114-6D4E-BB07-B043AD10FD1C}"/>
              </a:ext>
            </a:extLst>
          </p:cNvPr>
          <p:cNvSpPr txBox="1"/>
          <p:nvPr/>
        </p:nvSpPr>
        <p:spPr>
          <a:xfrm>
            <a:off x="2261937" y="3465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B69350-1B2C-C546-A06C-58AFAF4E5868}"/>
              </a:ext>
            </a:extLst>
          </p:cNvPr>
          <p:cNvGrpSpPr/>
          <p:nvPr/>
        </p:nvGrpSpPr>
        <p:grpSpPr>
          <a:xfrm>
            <a:off x="1305364" y="3487574"/>
            <a:ext cx="1739749" cy="983851"/>
            <a:chOff x="1280273" y="2399317"/>
            <a:chExt cx="1739749" cy="9838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FE71E6-D258-9F40-A65B-2EEFF2D21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E3D271-5574-874C-9D73-1AC8E2A3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A3863C-3A71-654B-9F42-964680B67555}"/>
              </a:ext>
            </a:extLst>
          </p:cNvPr>
          <p:cNvGrpSpPr/>
          <p:nvPr/>
        </p:nvGrpSpPr>
        <p:grpSpPr>
          <a:xfrm>
            <a:off x="1328399" y="4614402"/>
            <a:ext cx="1739749" cy="983851"/>
            <a:chOff x="1280273" y="2399317"/>
            <a:chExt cx="1739749" cy="9838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C13168-C70A-8241-8173-D1928FD6D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AB4077-7CAE-EE47-9711-CE340961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14B2C0-E2CB-B641-A119-05E44425E2FD}"/>
              </a:ext>
            </a:extLst>
          </p:cNvPr>
          <p:cNvSpPr txBox="1"/>
          <p:nvPr/>
        </p:nvSpPr>
        <p:spPr>
          <a:xfrm>
            <a:off x="8570370" y="1404065"/>
            <a:ext cx="3596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applied to the validation test to predict the floor</a:t>
            </a:r>
          </a:p>
          <a:p>
            <a:endParaRPr 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C250A1-BED9-444D-84E9-4D623FC2F016}"/>
              </a:ext>
            </a:extLst>
          </p:cNvPr>
          <p:cNvSpPr txBox="1"/>
          <p:nvPr/>
        </p:nvSpPr>
        <p:spPr>
          <a:xfrm>
            <a:off x="162313" y="2700223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C7AF67-1199-4445-871C-E621E49F013C}"/>
              </a:ext>
            </a:extLst>
          </p:cNvPr>
          <p:cNvSpPr txBox="1"/>
          <p:nvPr/>
        </p:nvSpPr>
        <p:spPr>
          <a:xfrm>
            <a:off x="136254" y="4921661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AA5B91-E8DC-EE43-9B2E-AF87A4DB33F6}"/>
              </a:ext>
            </a:extLst>
          </p:cNvPr>
          <p:cNvSpPr txBox="1"/>
          <p:nvPr/>
        </p:nvSpPr>
        <p:spPr>
          <a:xfrm>
            <a:off x="128618" y="3795820"/>
            <a:ext cx="13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2C6A40-CED1-194B-8876-5DEAE46E82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6030" y="3127533"/>
            <a:ext cx="1052689" cy="10526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5F3E30-ACA1-8A4A-81EC-D79BFC5002D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82986" y="2971124"/>
            <a:ext cx="1145300" cy="120909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AC97114-3DAF-0849-B7C4-F4846B8ACC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3597" y="3024651"/>
            <a:ext cx="1145300" cy="120909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BCD03D-4F6B-EB45-BE8F-6124E5B1CF13}"/>
              </a:ext>
            </a:extLst>
          </p:cNvPr>
          <p:cNvSpPr txBox="1"/>
          <p:nvPr/>
        </p:nvSpPr>
        <p:spPr>
          <a:xfrm>
            <a:off x="10282986" y="4404828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Floors in Building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E13C5A-5D92-0D4D-B5DD-6AFC9DB389DB}"/>
              </a:ext>
            </a:extLst>
          </p:cNvPr>
          <p:cNvSpPr txBox="1"/>
          <p:nvPr/>
        </p:nvSpPr>
        <p:spPr>
          <a:xfrm>
            <a:off x="9016030" y="4387641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Floors in Building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FE2215-8455-7847-88C5-01FFA1E7A4DD}"/>
              </a:ext>
            </a:extLst>
          </p:cNvPr>
          <p:cNvSpPr txBox="1"/>
          <p:nvPr/>
        </p:nvSpPr>
        <p:spPr>
          <a:xfrm>
            <a:off x="7763597" y="4387641"/>
            <a:ext cx="135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Floors in Building 0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2C2F04B-530C-2847-8FE4-E5093A73429A}"/>
              </a:ext>
            </a:extLst>
          </p:cNvPr>
          <p:cNvSpPr/>
          <p:nvPr/>
        </p:nvSpPr>
        <p:spPr>
          <a:xfrm>
            <a:off x="6247160" y="3591359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 animBg="1"/>
      <p:bldP spid="43" grpId="0"/>
      <p:bldP spid="58" grpId="0"/>
      <p:bldP spid="59" grpId="0"/>
      <p:bldP spid="62" grpId="0"/>
      <p:bldP spid="65" grpId="0"/>
      <p:bldP spid="66" grpId="0"/>
      <p:bldP spid="67" grpId="0"/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ail_PitchDeck_MO - v7.potx" id="{04ED404D-92C0-42EC-90F3-6105F195F488}" vid="{403B413F-466D-4546-828D-306206A851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930</Words>
  <Application>Microsoft Macintosh PowerPoint</Application>
  <PresentationFormat>Widescreen</PresentationFormat>
  <Paragraphs>475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Tahoma</vt:lpstr>
      <vt:lpstr>Wingdings</vt:lpstr>
      <vt:lpstr>Office Theme</vt:lpstr>
      <vt:lpstr>PowerPoint Presentation</vt:lpstr>
      <vt:lpstr>Objective</vt:lpstr>
      <vt:lpstr>Recommendation</vt:lpstr>
      <vt:lpstr>Overview</vt:lpstr>
      <vt:lpstr>Outcomes from investigating the dataset  applied to training and validation sets</vt:lpstr>
      <vt:lpstr>Predicting the building</vt:lpstr>
      <vt:lpstr>Accuracy of the models: predictions compared to the known buildings in the Validation Set</vt:lpstr>
      <vt:lpstr>Predicting the building: confusion matrixes</vt:lpstr>
      <vt:lpstr>Predicting the floor</vt:lpstr>
      <vt:lpstr>Accuracy of the models: predictions compared to the known floors in the Validation Set</vt:lpstr>
      <vt:lpstr>Predicting the floors in Building 2: confusion matrixes</vt:lpstr>
      <vt:lpstr>Predicting the longitude</vt:lpstr>
      <vt:lpstr>Accuracy of the models: predictions validated against the known longitude in the Validation Set</vt:lpstr>
      <vt:lpstr>Predicting the latitude</vt:lpstr>
      <vt:lpstr>Accuracy of the models: predictions validated against the known latitude in the Validation Set</vt:lpstr>
      <vt:lpstr>Longitude predictions: errors</vt:lpstr>
      <vt:lpstr>Latitude predictions: errors</vt:lpstr>
      <vt:lpstr>Latitude predictions: errors plotted against longitude and latitude</vt:lpstr>
      <vt:lpstr>Building 2: the outliers were assigned to Building 2 but they should be in Building 0 and 1</vt:lpstr>
      <vt:lpstr>Conclusions</vt:lpstr>
      <vt:lpstr>Next steps</vt:lpstr>
      <vt:lpstr>PowerPoint Presentation</vt:lpstr>
      <vt:lpstr>PowerPoint Presentation</vt:lpstr>
      <vt:lpstr>WAP readings for User 6 and Phone 19</vt:lpstr>
      <vt:lpstr>Predicting the floors in Building 0: confusion matrixes</vt:lpstr>
      <vt:lpstr>Predicting the floors in Building 1: confusion matrixes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cp:lastPrinted>2019-04-24T06:21:41Z</cp:lastPrinted>
  <dcterms:created xsi:type="dcterms:W3CDTF">2019-03-07T13:58:13Z</dcterms:created>
  <dcterms:modified xsi:type="dcterms:W3CDTF">2019-05-27T12:24:35Z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2018-08-01T18:56:47.5600812Z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